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03" r:id="rId2"/>
    <p:sldId id="500" r:id="rId3"/>
    <p:sldId id="505" r:id="rId4"/>
    <p:sldId id="506" r:id="rId5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00FF"/>
    <a:srgbClr val="00FFFF"/>
    <a:srgbClr val="00FF00"/>
    <a:srgbClr val="00CC00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95791" autoAdjust="0"/>
  </p:normalViewPr>
  <p:slideViewPr>
    <p:cSldViewPr snapToGrid="0" snapToObjects="1">
      <p:cViewPr varScale="1">
        <p:scale>
          <a:sx n="81" d="100"/>
          <a:sy n="81" d="100"/>
        </p:scale>
        <p:origin x="602" y="3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2023-07-18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2023-07-18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8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599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Web Protocols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7038666" cy="656892"/>
          </a:xfrm>
        </p:spPr>
        <p:txBody>
          <a:bodyPr/>
          <a:lstStyle/>
          <a:p>
            <a:r>
              <a:rPr lang="en-US" dirty="0"/>
              <a:t>Contacting HTTP Servers and Being Polite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222" y="974745"/>
            <a:ext cx="8843556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/>
              <a:t>Builtin</a:t>
            </a:r>
            <a:r>
              <a:rPr lang="en-US" dirty="0"/>
              <a:t> tools facilitate connecting to, reading from, and sending data to websites.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23248"/>
            <a:ext cx="8564088" cy="614064"/>
          </a:xfrm>
        </p:spPr>
        <p:txBody>
          <a:bodyPr/>
          <a:lstStyle/>
          <a:p>
            <a:r>
              <a:rPr lang="en-US" dirty="0"/>
              <a:t>Connecting to Websites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316693" y="1377397"/>
            <a:ext cx="4545263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request, parse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domain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"http://scamora.ma/"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request.urlopen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(domain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"form.html"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().decode()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data = {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"first"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"Gullible"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"last"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"Traveler"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ssn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"815162342"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"rt"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"481516234"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"ac"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"667"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raw = (query :=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parse.urlencode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(data)).encode()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request.urlopen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(domain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steal.php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raw)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 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# Post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().decode() + "\n")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request.Request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(domain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steal.php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?"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query) 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# Get: Bad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request.urlopen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(req)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().decode()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DB37CF-E8AF-4683-BD14-AB77383ECA14}"/>
              </a:ext>
            </a:extLst>
          </p:cNvPr>
          <p:cNvSpPr txBox="1"/>
          <p:nvPr/>
        </p:nvSpPr>
        <p:spPr>
          <a:xfrm>
            <a:off x="5010483" y="1377397"/>
            <a:ext cx="3769895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&lt;!DOCTYPE html&gt;&lt;html&gt;&lt;body&gt;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&lt;h1&gt;Bank Details for Windfall&lt;/h1&gt;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&lt;form action="/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steal.php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 method=“post"&gt;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&lt;label&gt;First:&lt;/label&gt;&lt;input name="first"&gt;&lt;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&lt;label&gt;Last:&lt;/label&gt;&lt;input name="last"&gt;&lt;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&lt;label&gt;SSN #:&lt;/label&gt;&lt;input name=“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ssn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&lt;label&gt;Routing #:&lt;/label&gt;&lt;input name="rt"&gt;&lt;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 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&lt;label&gt;Account #:&lt;/label&gt;&lt;input name="ac"&gt;&lt;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&lt;input type="submit" value="Show Me the Money!"&gt;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&lt;/form&gt;&lt;/body&gt;&lt;/html&gt;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&lt;!DOCTYPE html&gt;&lt;html&gt;&lt;body&gt;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&lt;h1&gt;Bank Details Received&lt;/h1&gt;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&lt;p&gt;Thanks, sucker! I mean, friend!"&lt;/p&gt;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&lt;/body&gt;&lt;/html&gt;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&lt;!DOCTYPE html&gt;&lt;html&gt;&lt;body&gt;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&lt;h1&gt;Bank Details Received&lt;/h1&gt;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&lt;p&gt;We already have your info, but thanks!&lt;/p&gt;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&lt;/body&gt;&lt;/html&gt;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6D45217D-72E7-42C7-824C-6683832B7894}"/>
              </a:ext>
            </a:extLst>
          </p:cNvPr>
          <p:cNvSpPr txBox="1">
            <a:spLocks/>
          </p:cNvSpPr>
          <p:nvPr/>
        </p:nvSpPr>
        <p:spPr bwMode="auto">
          <a:xfrm>
            <a:off x="99422" y="4549144"/>
            <a:ext cx="8843556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>
                <a:solidFill>
                  <a:srgbClr val="FFC000"/>
                </a:solidFill>
              </a:rPr>
              <a:t>GET</a:t>
            </a:r>
            <a:r>
              <a:rPr lang="en-US" dirty="0"/>
              <a:t>, </a:t>
            </a:r>
            <a:r>
              <a:rPr lang="en-US" dirty="0">
                <a:solidFill>
                  <a:srgbClr val="FFC000"/>
                </a:solidFill>
              </a:rPr>
              <a:t>POST</a:t>
            </a:r>
            <a:r>
              <a:rPr lang="en-US" dirty="0"/>
              <a:t>, and </a:t>
            </a:r>
            <a:r>
              <a:rPr lang="en-US" dirty="0">
                <a:solidFill>
                  <a:srgbClr val="FFC000"/>
                </a:solidFill>
              </a:rPr>
              <a:t>PUT</a:t>
            </a:r>
            <a:r>
              <a:rPr lang="en-US" dirty="0"/>
              <a:t> usually play a large role in web-based APIs.</a:t>
            </a:r>
          </a:p>
        </p:txBody>
      </p:sp>
    </p:spTree>
    <p:extLst>
      <p:ext uri="{BB962C8B-B14F-4D97-AF65-F5344CB8AC3E}">
        <p14:creationId xmlns:p14="http://schemas.microsoft.com/office/powerpoint/2010/main" val="109524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1699497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POST and PUT methods send data directly to the STDIN of CGI programs.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751700"/>
            <a:ext cx="8564088" cy="614064"/>
          </a:xfrm>
        </p:spPr>
        <p:txBody>
          <a:bodyPr/>
          <a:lstStyle/>
          <a:p>
            <a:r>
              <a:rPr lang="en-US" dirty="0"/>
              <a:t>Common Gateway Interface (CGI)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352928" y="2287120"/>
            <a:ext cx="3962400" cy="127727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1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urllib.request</a:t>
            </a:r>
            <a:endParaRPr lang="en-US" sz="11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1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"http://mydomain.org/</a:t>
            </a:r>
            <a:r>
              <a:rPr lang="en-US" sz="1100" dirty="0" err="1">
                <a:solidFill>
                  <a:srgbClr val="00FF00"/>
                </a:solidFill>
                <a:latin typeface="Consolas" panose="020B0609020204030204" pitchFamily="49" charset="0"/>
              </a:rPr>
              <a:t>proggy.cgi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</a:p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message =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1100" dirty="0" err="1">
                <a:solidFill>
                  <a:srgbClr val="00FF00"/>
                </a:solidFill>
                <a:latin typeface="Consolas" panose="020B0609020204030204" pitchFamily="49" charset="0"/>
              </a:rPr>
              <a:t>"Hello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, webserver </a:t>
            </a:r>
            <a:r>
              <a:rPr lang="en-US" sz="1100" dirty="0" err="1">
                <a:solidFill>
                  <a:srgbClr val="00FF00"/>
                </a:solidFill>
                <a:latin typeface="Consolas" panose="020B0609020204030204" pitchFamily="49" charset="0"/>
              </a:rPr>
              <a:t>proggy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!"</a:t>
            </a:r>
          </a:p>
          <a:p>
            <a:endParaRPr lang="en-US" sz="11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urllib.request.urlopen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message) </a:t>
            </a:r>
            <a:r>
              <a:rPr lang="en-US" sz="11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  <a:endParaRPr lang="en-US" sz="11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file.read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().decode() + 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947257-F920-4EF7-882A-FF0AC6F5B790}"/>
              </a:ext>
            </a:extLst>
          </p:cNvPr>
          <p:cNvSpPr txBox="1"/>
          <p:nvPr/>
        </p:nvSpPr>
        <p:spPr>
          <a:xfrm>
            <a:off x="352926" y="3609780"/>
            <a:ext cx="3962401" cy="2616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Received: Hello, webserver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proggy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014752-43C7-41C8-9AF1-793BEF2106E9}"/>
              </a:ext>
            </a:extLst>
          </p:cNvPr>
          <p:cNvSpPr txBox="1"/>
          <p:nvPr/>
        </p:nvSpPr>
        <p:spPr>
          <a:xfrm>
            <a:off x="4465052" y="2288233"/>
            <a:ext cx="4326020" cy="127727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#!/usr/bin/env python3</a:t>
            </a:r>
          </a:p>
          <a:p>
            <a:r>
              <a:rPr lang="en-US" sz="11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sys</a:t>
            </a:r>
          </a:p>
          <a:p>
            <a:r>
              <a:rPr lang="en-US" sz="11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logging</a:t>
            </a:r>
          </a:p>
          <a:p>
            <a:endParaRPr lang="en-US" sz="11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message =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sys.stdin.read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"Content-type: text/plain\n\</a:t>
            </a:r>
            <a:r>
              <a:rPr lang="en-US" sz="1100" dirty="0" err="1">
                <a:solidFill>
                  <a:srgbClr val="00FF00"/>
                </a:solidFill>
                <a:latin typeface="Consolas" panose="020B0609020204030204" pitchFamily="49" charset="0"/>
              </a:rPr>
              <a:t>nReceived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:"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message)</a:t>
            </a:r>
          </a:p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logging.info(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"Received: %s"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message)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FDF8E7-359D-49F0-927E-D69F0258DBC3}"/>
              </a:ext>
            </a:extLst>
          </p:cNvPr>
          <p:cNvSpPr txBox="1"/>
          <p:nvPr/>
        </p:nvSpPr>
        <p:spPr>
          <a:xfrm>
            <a:off x="4465052" y="3608481"/>
            <a:ext cx="4326020" cy="2616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INFO:root:Received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Hello, webserver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proggy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1950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888354F-23AF-4368-A6DB-521C038E0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546" y="976782"/>
            <a:ext cx="8622907" cy="44987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robots.txt standard helps your automated tools to be good digital citizens.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C4EB291-8CC9-4DDD-9D52-AC2634495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33652"/>
            <a:ext cx="8564088" cy="662565"/>
          </a:xfrm>
        </p:spPr>
        <p:txBody>
          <a:bodyPr/>
          <a:lstStyle/>
          <a:p>
            <a:r>
              <a:rPr lang="en-US" dirty="0"/>
              <a:t>Be a Good Bot!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4E69F-7E04-493F-AF20-B86A603461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791ABE-DF17-4163-8632-5C74BCEE9735}"/>
              </a:ext>
            </a:extLst>
          </p:cNvPr>
          <p:cNvSpPr txBox="1"/>
          <p:nvPr/>
        </p:nvSpPr>
        <p:spPr>
          <a:xfrm>
            <a:off x="169121" y="1401497"/>
            <a:ext cx="4935820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urllib.robotparser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RobotFileParser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"http://cise.ufl.edu"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"http://cise.ufl.edu/~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jblanch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tests = [(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"*"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"/research/index.html"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PyBot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"/wp-admin/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backdoor.php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(parser :=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RobotFileParser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"/robots.txt"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)).read()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maps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parser.site_maps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delay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parser.crawl_delay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"*"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rate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parser.request_rate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PyBot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num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rate.requests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rate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sec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rate.seconds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rate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None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nSite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  <a:b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</a:b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"Sitemaps:"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maps)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"Crawl Delay:"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delay,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"sec"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"Request Rate:"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num,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"/"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sec,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"sec"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agent, path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tests: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"%s, %s:"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(agent, path),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parser.can_fetch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((agent, path)))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C69D87-7C5A-495F-AEC5-03253D2542F3}"/>
              </a:ext>
            </a:extLst>
          </p:cNvPr>
          <p:cNvSpPr txBox="1"/>
          <p:nvPr/>
        </p:nvSpPr>
        <p:spPr>
          <a:xfrm>
            <a:off x="5154501" y="1403382"/>
            <a:ext cx="2311259" cy="116955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User-agent: *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Disallow: /wp-admin/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Allow: /wp-admin/admin-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ajax.php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962BE2-543C-4D42-80AE-C82F10CE76C1}"/>
              </a:ext>
            </a:extLst>
          </p:cNvPr>
          <p:cNvSpPr txBox="1"/>
          <p:nvPr/>
        </p:nvSpPr>
        <p:spPr>
          <a:xfrm>
            <a:off x="5154501" y="2632603"/>
            <a:ext cx="3820930" cy="209288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Site: http://cise.ufl.edu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Sitemaps: None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Crawl Delay: None sec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 Rate: None / None sec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*, /research/index.html: True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PyBot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/wp-admin/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backdoor.php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False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Site: http://cise.ufl.edu/~jblanch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Sitemaps: ['/map.xml']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Crawl Delay: 2 sec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 Rate: 10 / 30 sec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*, /research/index.html: False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PyBot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/wp-admin/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backdoor.php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True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9C8282-C1D6-4A46-9608-4A30D1723C95}"/>
              </a:ext>
            </a:extLst>
          </p:cNvPr>
          <p:cNvSpPr txBox="1"/>
          <p:nvPr/>
        </p:nvSpPr>
        <p:spPr>
          <a:xfrm>
            <a:off x="7515320" y="1402199"/>
            <a:ext cx="1460110" cy="116955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User-agent: *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Disallow: /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Crawl-delay: 2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Sitemap: /map.xml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User-agent: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PyBot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Allow: /wp-admin/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Request-rate: 10/30</a:t>
            </a:r>
          </a:p>
        </p:txBody>
      </p:sp>
    </p:spTree>
    <p:extLst>
      <p:ext uri="{BB962C8B-B14F-4D97-AF65-F5344CB8AC3E}">
        <p14:creationId xmlns:p14="http://schemas.microsoft.com/office/powerpoint/2010/main" val="2375776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50555</TotalTime>
  <Words>898</Words>
  <Application>Microsoft Office PowerPoint</Application>
  <PresentationFormat>On-screen Show (16:9)</PresentationFormat>
  <Paragraphs>115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Web Protocols</vt:lpstr>
      <vt:lpstr>Connecting to Websites</vt:lpstr>
      <vt:lpstr>Common Gateway Interface (CGI)</vt:lpstr>
      <vt:lpstr>Be a Good Bot!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1037</cp:revision>
  <cp:lastPrinted>2014-01-31T19:29:42Z</cp:lastPrinted>
  <dcterms:created xsi:type="dcterms:W3CDTF">2013-09-18T13:46:37Z</dcterms:created>
  <dcterms:modified xsi:type="dcterms:W3CDTF">2023-07-18T01:17:12Z</dcterms:modified>
</cp:coreProperties>
</file>